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retendard SemiBold"/>
      <p:bold r:id="rId20"/>
    </p:embeddedFont>
    <p:embeddedFont>
      <p:font typeface="SpoqaHanSans-Regular"/>
      <p:regular r:id="rId21"/>
    </p:embeddedFont>
    <p:embeddedFont>
      <p:font typeface="Pretendard Regular"/>
      <p:regular r:id="rId22"/>
    </p:embeddedFont>
    <p:embeddedFont>
      <p:font typeface="Pretendard ExtraLight"/>
      <p:regular r:id="rId23"/>
    </p:embeddedFont>
    <p:embeddedFont>
      <p:font typeface="Pretendard Medium"/>
      <p:bold r:id="rId24"/>
    </p:embeddedFont>
    <p:embeddedFont>
      <p:font typeface="Pretendard Bold"/>
      <p:bold r:id="rId25"/>
    </p:embeddedFont>
    <p:embeddedFont>
      <p:font typeface="Pretendard Black"/>
      <p:bold r:id="rId26"/>
    </p:embeddedFont>
    <p:embeddedFont>
      <p:font typeface="Pretendard Light"/>
      <p:regular r:id="rId27"/>
    </p:embeddedFont>
    <p:embeddedFont>
      <p:font typeface="esamanru OTF Light"/>
      <p:regular r:id="rId28"/>
    </p:embeddedFont>
    <p:embeddedFont>
      <p:font typeface="Pretendard"/>
      <p:bold r:id="rId29"/>
    </p:embeddedFont>
    <p:embeddedFont>
      <p:font typeface="Pretendard ExtraBold"/>
      <p:bold r:id="rId30"/>
    </p:embeddedFont>
    <p:embeddedFont>
      <p:font typeface="Noto Sans CJK KR Regular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1.fntdata" Type="http://schemas.openxmlformats.org/officeDocument/2006/relationships/font"/><Relationship Id="rId21" Target="fonts/font2.fntdata" Type="http://schemas.openxmlformats.org/officeDocument/2006/relationships/font"/><Relationship Id="rId22" Target="fonts/font3.fntdata" Type="http://schemas.openxmlformats.org/officeDocument/2006/relationships/font"/><Relationship Id="rId23" Target="fonts/font4.fntdata" Type="http://schemas.openxmlformats.org/officeDocument/2006/relationships/font"/><Relationship Id="rId24" Target="fonts/font5.fntdata" Type="http://schemas.openxmlformats.org/officeDocument/2006/relationships/font"/><Relationship Id="rId25" Target="fonts/font6.fntdata" Type="http://schemas.openxmlformats.org/officeDocument/2006/relationships/font"/><Relationship Id="rId26" Target="fonts/font7.fntdata" Type="http://schemas.openxmlformats.org/officeDocument/2006/relationships/font"/><Relationship Id="rId27" Target="fonts/font8.fntdata" Type="http://schemas.openxmlformats.org/officeDocument/2006/relationships/font"/><Relationship Id="rId28" Target="fonts/font9.fntdata" Type="http://schemas.openxmlformats.org/officeDocument/2006/relationships/font"/><Relationship Id="rId29" Target="fonts/font10.fntdata" Type="http://schemas.openxmlformats.org/officeDocument/2006/relationships/font"/><Relationship Id="rId3" Target="viewProps.xml" Type="http://schemas.openxmlformats.org/officeDocument/2006/relationships/viewProps"/><Relationship Id="rId30" Target="fonts/font11.fntdata" Type="http://schemas.openxmlformats.org/officeDocument/2006/relationships/font"/><Relationship Id="rId31" Target="fonts/font1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png" Type="http://schemas.openxmlformats.org/officeDocument/2006/relationships/image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2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Relationship Id="rId8" Target="../media/image82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92.png" Type="http://schemas.openxmlformats.org/officeDocument/2006/relationships/image"/><Relationship Id="rId2" Target="../media/image2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13" Target="../media/image102.png" Type="http://schemas.openxmlformats.org/officeDocument/2006/relationships/image"/><Relationship Id="rId14" Target="../media/image103.png" Type="http://schemas.openxmlformats.org/officeDocument/2006/relationships/image"/><Relationship Id="rId15" Target="../media/image104.png" Type="http://schemas.openxmlformats.org/officeDocument/2006/relationships/image"/><Relationship Id="rId16" Target="../media/image105.png" Type="http://schemas.openxmlformats.org/officeDocument/2006/relationships/image"/><Relationship Id="rId17" Target="../media/image106.png" Type="http://schemas.openxmlformats.org/officeDocument/2006/relationships/image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Relationship Id="rId5" Target="../media/image109.png" Type="http://schemas.openxmlformats.org/officeDocument/2006/relationships/image"/><Relationship Id="rId6" Target="../media/image1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17" Target="../media/image24.png" Type="http://schemas.openxmlformats.org/officeDocument/2006/relationships/image"/><Relationship Id="rId18" Target="../media/image25.png" Type="http://schemas.openxmlformats.org/officeDocument/2006/relationships/image"/><Relationship Id="rId19" Target="../media/image9.png" Type="http://schemas.openxmlformats.org/officeDocument/2006/relationships/image"/><Relationship Id="rId2" Target="../media/image2.png" Type="http://schemas.openxmlformats.org/officeDocument/2006/relationships/image"/><Relationship Id="rId20" Target="../media/image26.png" Type="http://schemas.openxmlformats.org/officeDocument/2006/relationships/image"/><Relationship Id="rId21" Target="../media/image27.pn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png" Type="http://schemas.openxmlformats.org/officeDocument/2006/relationships/image"/><Relationship Id="rId17" Target="../media/image44.png" Type="http://schemas.openxmlformats.org/officeDocument/2006/relationships/image"/><Relationship Id="rId18" Target="../media/image45.png" Type="http://schemas.openxmlformats.org/officeDocument/2006/relationships/image"/><Relationship Id="rId19" Target="../media/image46.png" Type="http://schemas.openxmlformats.org/officeDocument/2006/relationships/image"/><Relationship Id="rId2" Target="../media/image30.png" Type="http://schemas.openxmlformats.org/officeDocument/2006/relationships/image"/><Relationship Id="rId20" Target="../media/image47.png" Type="http://schemas.openxmlformats.org/officeDocument/2006/relationships/image"/><Relationship Id="rId21" Target="../media/image48.png" Type="http://schemas.openxmlformats.org/officeDocument/2006/relationships/image"/><Relationship Id="rId22" Target="../media/image49.png" Type="http://schemas.openxmlformats.org/officeDocument/2006/relationships/image"/><Relationship Id="rId23" Target="../media/image50.pn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2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9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2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media/image66.png" Type="http://schemas.openxmlformats.org/officeDocument/2006/relationships/image"/><Relationship Id="rId6" Target="../media/image63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7.png" Type="http://schemas.openxmlformats.org/officeDocument/2006/relationships/image"/><Relationship Id="rId4" Target="../media/image63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2" Target="../media/image2.png" Type="http://schemas.openxmlformats.org/officeDocument/2006/relationships/image"/><Relationship Id="rId3" Target="../media/image30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9.png" Type="http://schemas.openxmlformats.org/officeDocument/2006/relationships/image"/><Relationship Id="rId9" Target="../media/image7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8128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3400" y="2387600"/>
            <a:ext cx="169291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데이터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도시녹지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확충을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위한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후보지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82700" y="8966200"/>
            <a:ext cx="3352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8689"/>
              </a:lnSpc>
            </a:pPr>
            <a:r>
              <a:rPr lang="ko-KR" sz="2300" b="false" i="false" u="none" strike="noStrike" spc="-100">
                <a:solidFill>
                  <a:srgbClr val="0E6CA5"/>
                </a:solidFill>
                <a:ea typeface="SpoqaHanSans-Regular"/>
              </a:rPr>
              <a:t>박유나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3670300" y="4343400"/>
            <a:ext cx="8115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868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데이터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기반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선형공원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입지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선정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도시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녹지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확충을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위한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최적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후보지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도출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9600" y="5156200"/>
            <a:ext cx="8343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선형공원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도시녹지확충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데이터분석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열섬해소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5400" y="2222500"/>
            <a:ext cx="86868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선형공원</a:t>
            </a:r>
            <a:r>
              <a:rPr lang="en-US" sz="9000" b="false" i="false" u="none" strike="noStrike" spc="-5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입지</a:t>
            </a:r>
            <a:r>
              <a:rPr lang="en-US" sz="9000" b="false" i="false" u="none" strike="noStrike" spc="-5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선정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63700" y="4051300"/>
            <a:ext cx="5295900" cy="331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0" y="7353300"/>
            <a:ext cx="4940300" cy="812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568700" y="5359400"/>
            <a:ext cx="1498600" cy="763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1500" y="8026400"/>
            <a:ext cx="685800" cy="685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23900" y="1625600"/>
            <a:ext cx="7493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2.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클러스터링을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통한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663700" y="2514600"/>
            <a:ext cx="1282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200" b="false" i="false" u="none" strike="noStrike" spc="-100">
                <a:solidFill>
                  <a:srgbClr val="0E6CA5"/>
                </a:solidFill>
                <a:latin typeface="Pretendard SemiBold"/>
              </a:rPr>
              <a:t>K-means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6400" y="2895600"/>
            <a:ext cx="52451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군집의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중심점을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기준으로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데이터를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나누는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비계층적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중심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기반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클러스터링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기법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6400" y="3238500"/>
            <a:ext cx="22098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200" b="false" i="false" u="none" strike="noStrike" spc="-100">
                <a:solidFill>
                  <a:srgbClr val="0E6CA5"/>
                </a:solidFill>
                <a:latin typeface="Pretendard SemiBold"/>
              </a:rPr>
              <a:t>Agglomerative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6400" y="3619500"/>
            <a:ext cx="5321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간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거리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정보를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기반으로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점차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병합해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나가는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계층적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병합형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클러스터링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SemiBold"/>
              </a:rPr>
              <a:t>기법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800" y="8775700"/>
            <a:ext cx="73787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Silhouette, Calinski-Harabasz, Davies-Bouldin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지표를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시각화하여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비교한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K-means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가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전반적으로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우수한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군집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품질을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보여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                             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을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최종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Regular"/>
              </a:rPr>
              <a:t>선택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3900" y="9309100"/>
            <a:ext cx="26924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B8E9FF"/>
                </a:solidFill>
                <a:latin typeface="Pretendard Bold"/>
              </a:rPr>
              <a:t>K-means </a:t>
            </a:r>
            <a:r>
              <a:rPr lang="ko-KR" sz="2100" b="false" i="false" u="none" strike="noStrike">
                <a:solidFill>
                  <a:srgbClr val="B8E9FF"/>
                </a:solidFill>
                <a:ea typeface="Pretendard Bold"/>
              </a:rPr>
              <a:t>클러스터링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80400" y="1752600"/>
            <a:ext cx="4381500" cy="292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60000">
            <a:off x="1041400" y="2540000"/>
            <a:ext cx="6426200" cy="77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96200" y="2628900"/>
            <a:ext cx="546100" cy="584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775700" y="4699000"/>
            <a:ext cx="3835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K=5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기울기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감소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최적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k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후보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66800" y="1701800"/>
            <a:ext cx="3987800" cy="2959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41300" y="2628900"/>
            <a:ext cx="546100" cy="584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112500" y="5880100"/>
            <a:ext cx="3822700" cy="285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2820000">
            <a:off x="10439400" y="5664200"/>
            <a:ext cx="546100" cy="584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3995400" y="4686300"/>
            <a:ext cx="40132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Elbow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제안된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k=5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대해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실루엣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군집의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응집도와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분리도를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수치적으로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검증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77600" y="8801100"/>
            <a:ext cx="33020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K=5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군집화한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2D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투영</a:t>
            </a:r>
          </a:p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→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후보지들이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유사한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특성을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응집된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군집을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형성함을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시각적으로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41200" y="2298700"/>
            <a:ext cx="2146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C5230"/>
                </a:solidFill>
                <a:ea typeface="Pretendard Bold"/>
              </a:rPr>
              <a:t>수치적</a:t>
            </a:r>
            <a:r>
              <a:rPr lang="en-US" sz="17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1700" b="false" i="false" u="none" strike="noStrike">
                <a:solidFill>
                  <a:srgbClr val="FC5230"/>
                </a:solidFill>
                <a:ea typeface="Pretendard Bold"/>
              </a:rPr>
              <a:t>검증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69400" y="6273800"/>
            <a:ext cx="21463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C5230"/>
                </a:solidFill>
                <a:ea typeface="Pretendard Bold"/>
              </a:rPr>
              <a:t>시각적</a:t>
            </a:r>
            <a:r>
              <a:rPr lang="en-US" sz="1700" b="false" i="false" u="none" strike="noStrike">
                <a:solidFill>
                  <a:srgbClr val="FC5230"/>
                </a:solidFill>
                <a:latin typeface="Pretendard Bold"/>
              </a:rPr>
              <a:t>  </a:t>
            </a:r>
            <a:r>
              <a:rPr lang="ko-KR" sz="1700" b="false" i="false" u="none" strike="noStrike">
                <a:solidFill>
                  <a:srgbClr val="FC5230"/>
                </a:solidFill>
                <a:ea typeface="Pretendard Bold"/>
              </a:rPr>
              <a:t>납득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775700" y="4648200"/>
            <a:ext cx="14986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엘로우</a:t>
            </a:r>
            <a:r>
              <a:rPr lang="en-US" sz="20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그래프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95400" y="4648200"/>
            <a:ext cx="243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실루엣</a:t>
            </a:r>
            <a:r>
              <a:rPr lang="en-US" sz="20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20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분포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77600" y="8724900"/>
            <a:ext cx="2438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E6CA5"/>
                </a:solidFill>
                <a:latin typeface="Pretendard Bold"/>
              </a:rPr>
              <a:t>PCA </a:t>
            </a:r>
            <a:r>
              <a:rPr lang="ko-KR" sz="2000" b="false" i="false" u="none" strike="noStrike">
                <a:solidFill>
                  <a:srgbClr val="0E6CA5"/>
                </a:solidFill>
                <a:ea typeface="Pretendard Bold"/>
              </a:rPr>
              <a:t>시각화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5600" y="266700"/>
            <a:ext cx="6705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04. 1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: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군집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1625600"/>
            <a:ext cx="9144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3. K-means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클러스터링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결과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시각화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2451100"/>
            <a:ext cx="9131300" cy="712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59100" y="4495800"/>
            <a:ext cx="1841500" cy="1841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3900" y="4521200"/>
            <a:ext cx="2806700" cy="280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4300" y="7289800"/>
            <a:ext cx="1879600" cy="187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724900" y="7708900"/>
            <a:ext cx="1206500" cy="120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549900" y="2844800"/>
            <a:ext cx="1968500" cy="1968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540500" y="4902200"/>
            <a:ext cx="2730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성북구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 (</a:t>
            </a: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종로구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인접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17800" y="4076700"/>
            <a:ext cx="2349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서대문구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마포구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500" y="4076700"/>
            <a:ext cx="2349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영등포구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강서구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71800" y="7645400"/>
            <a:ext cx="2349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금천구</a:t>
            </a:r>
            <a:r>
              <a:rPr lang="en-US" sz="24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관악구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86700" y="7302500"/>
            <a:ext cx="2349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C5230"/>
                </a:solidFill>
                <a:ea typeface="Pretendard Bold"/>
              </a:rPr>
              <a:t>송파구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595100" y="1384300"/>
            <a:ext cx="4216400" cy="739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71100" y="2578100"/>
            <a:ext cx="685800" cy="685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350500" y="34290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최종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(K-means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50500" y="4165600"/>
            <a:ext cx="67310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K-means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클러스터링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15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행정동이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b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</a:b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공원면적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유동인구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공시지가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등에서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유사한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특성을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공유하며</a:t>
            </a:r>
          </a:p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선형공원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조성의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검토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대상지로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선정되었습니다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0" y="5308600"/>
            <a:ext cx="6731000" cy="144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성북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종로권역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제기동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종암동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석관동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서북권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신촌동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공덕동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서대문구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마포구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일대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영등포권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영등포동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양화동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창동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동남권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장지동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송파구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도심외곽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연계지역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신림동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가산동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금천구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관악구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Regular"/>
              </a:rPr>
              <a:t>일대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3017500" y="4229100"/>
            <a:ext cx="1358900" cy="73914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4" id="24"/>
          <p:cNvSpPr txBox="true"/>
          <p:nvPr/>
        </p:nvSpPr>
        <p:spPr>
          <a:xfrm rot="0">
            <a:off x="10223500" y="7518400"/>
            <a:ext cx="69850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이들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지역은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동일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클러스터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내에서도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지리적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근접성과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기능적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연계성이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높아</a:t>
            </a:r>
          </a:p>
          <a:p>
            <a:pPr algn="l" lvl="0">
              <a:lnSpc>
                <a:spcPct val="118689"/>
              </a:lnSpc>
            </a:pP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                                                       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가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클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것으로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FFFFFF"/>
                </a:solidFill>
                <a:ea typeface="Pretendard Bold"/>
              </a:rPr>
              <a:t>기대됩니다</a:t>
            </a:r>
            <a:r>
              <a:rPr lang="en-US" sz="1900" b="false" i="false" u="none" strike="noStrike" spc="-100">
                <a:solidFill>
                  <a:srgbClr val="FFFFFF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1868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23500" y="7861300"/>
            <a:ext cx="29210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"</a:t>
            </a:r>
            <a:r>
              <a:rPr lang="ko-KR" sz="1900" b="false" i="false" u="none" strike="noStrike" spc="-100">
                <a:solidFill>
                  <a:srgbClr val="B8E9FF"/>
                </a:solidFill>
                <a:ea typeface="Pretendard Bold"/>
              </a:rPr>
              <a:t>선형공원</a:t>
            </a: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B8E9FF"/>
                </a:solidFill>
                <a:ea typeface="Pretendard Bold"/>
              </a:rPr>
              <a:t>도입</a:t>
            </a: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B8E9FF"/>
                </a:solidFill>
                <a:ea typeface="Pretendard Bold"/>
              </a:rPr>
              <a:t>시</a:t>
            </a: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B8E9FF"/>
                </a:solidFill>
                <a:ea typeface="Pretendard Bold"/>
              </a:rPr>
              <a:t>시너지</a:t>
            </a: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1900" b="false" i="false" u="none" strike="noStrike" spc="-100">
                <a:solidFill>
                  <a:srgbClr val="B8E9FF"/>
                </a:solidFill>
                <a:ea typeface="Pretendard Bold"/>
              </a:rPr>
              <a:t>효과</a:t>
            </a:r>
            <a:r>
              <a:rPr lang="en-US" sz="1900" b="false" i="false" u="none" strike="noStrike" spc="-100">
                <a:solidFill>
                  <a:srgbClr val="B8E9FF"/>
                </a:solidFill>
                <a:latin typeface="Pretendard Bold"/>
              </a:rPr>
              <a:t>"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5600" y="266700"/>
            <a:ext cx="6705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04. 1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: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군집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32500" y="4533900"/>
            <a:ext cx="3048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91800" y="4533900"/>
            <a:ext cx="304800" cy="33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5600" y="1422400"/>
            <a:ext cx="90678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4.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중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입지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선정을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위한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휴리스틱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점수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산정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4508500"/>
            <a:ext cx="1270000" cy="76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5600700"/>
            <a:ext cx="1638300" cy="647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6731000"/>
            <a:ext cx="21971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8216900"/>
            <a:ext cx="2070100" cy="469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90600" y="3263900"/>
            <a:ext cx="5156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특성을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종합적으로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고려해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녹지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부족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수요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경제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여건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600" y="2730500"/>
            <a:ext cx="4356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(1)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변수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중요도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산정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(AHP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기반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도출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600" y="42672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변동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(CV)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60600" y="4267200"/>
            <a:ext cx="18161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상대적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변동성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측정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00" y="53213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정보이득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(IG)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9000" y="5321300"/>
            <a:ext cx="2501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제공력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엔트로피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64008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중요도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산출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7400" y="6400800"/>
            <a:ext cx="2501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지표를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곱하여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결정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0600" y="74549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AHP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고유벡터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도출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35200" y="7454900"/>
            <a:ext cx="34163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쌍대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고유벡터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w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0600" y="78105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최종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산출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7785100"/>
            <a:ext cx="177800" cy="2413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235200" y="7797800"/>
            <a:ext cx="34163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단위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z-score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정규화된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대해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90600" y="8928100"/>
            <a:ext cx="49784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→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모든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변수에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대해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가중합으로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행정동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종합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부여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→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상위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후보지만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우선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선정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08800" y="2641600"/>
            <a:ext cx="3213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(2)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최종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입지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조합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평가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(INTER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기반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08800" y="4102100"/>
            <a:ext cx="2171700" cy="67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08800" y="4940300"/>
            <a:ext cx="1943100" cy="11049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908800" y="33528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INTER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지표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정의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08800" y="3606800"/>
            <a:ext cx="3200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중심지역과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후보지역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간의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상호작용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비율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지표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08800" y="3810000"/>
            <a:ext cx="3200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중심지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유입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유출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교통량을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33200" y="3771900"/>
            <a:ext cx="4775200" cy="431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33200" y="4419600"/>
            <a:ext cx="2235200" cy="990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1633200" y="2641600"/>
            <a:ext cx="4356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(3)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최적화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수식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조합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탐색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33200" y="3175000"/>
            <a:ext cx="5156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조합의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연결성과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Q(x)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조건을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고려해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최적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조합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33200" y="5727700"/>
            <a:ext cx="5156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제약조건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33200" y="5969000"/>
            <a:ext cx="5156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개는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외곽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포함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연결수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제한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인접성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확보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≤ 5km)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417300" y="3263900"/>
            <a:ext cx="927100" cy="10566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7734300"/>
            <a:ext cx="584200" cy="584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342900" y="3556000"/>
            <a:ext cx="7251700" cy="4953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6032500" y="2895600"/>
            <a:ext cx="4749800" cy="3771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772900" y="1828800"/>
            <a:ext cx="4749800" cy="58928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6769100" y="8369300"/>
            <a:ext cx="99695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결과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: Q(x)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기반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우선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후보지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중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 → INTER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연결성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높은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조합을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최종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입지로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선정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2900" y="266700"/>
            <a:ext cx="8140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05. 2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: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휴리스틱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입지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평가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1625600"/>
            <a:ext cx="1153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5.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인사이트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 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705100"/>
            <a:ext cx="9296400" cy="4495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95900" y="53848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제기동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3200" y="39370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종암동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6200" y="29845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석관동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6800" y="533400"/>
            <a:ext cx="800100" cy="16903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09800" y="8775700"/>
            <a:ext cx="13830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데이터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분석을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통해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서울시에서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선형공원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조성이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시급한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3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행정동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(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석관동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,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종암동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,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제기동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)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최종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추천합니다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71300" y="1282700"/>
            <a:ext cx="4470400" cy="739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7366000"/>
            <a:ext cx="901700" cy="104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333500" y="78486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주요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인사이트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10800" y="21463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전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과정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요약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53700" y="29972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도시환경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녹지여건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다양한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관점에서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53700" y="38100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평가를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거쳐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K-means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클러스터링으로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특성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후보지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3700" y="46228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AHP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점수화와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(INTER)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</a:p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+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타당성을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동시에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9" id="19"/>
          <p:cNvSpPr txBox="true"/>
          <p:nvPr/>
        </p:nvSpPr>
        <p:spPr>
          <a:xfrm rot="0">
            <a:off x="10566400" y="5473700"/>
            <a:ext cx="67437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100" b="false" i="false" u="none" strike="noStrike" spc="-100">
                <a:solidFill>
                  <a:srgbClr val="0E6CA5"/>
                </a:solidFill>
                <a:ea typeface="Pretendard Bold"/>
              </a:rPr>
              <a:t>➜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선형공원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조성이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시급하고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효과적인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최적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입지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3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곳을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도출함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96600" y="5918200"/>
            <a:ext cx="4241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석관동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인구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밀도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녹지율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↓  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종암동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유동인구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교통접근성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  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제기동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하천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인접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토지부담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↓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5600" y="266700"/>
            <a:ext cx="899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06.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결론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인사이트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82600" y="2311400"/>
          <a:ext cx="7353300" cy="4965700"/>
        </p:xfrm>
        <a:graphic>
          <a:graphicData uri="http://schemas.openxmlformats.org/drawingml/2006/table">
            <a:tbl>
              <a:tblPr/>
              <a:tblGrid>
                <a:gridCol w="4457700"/>
                <a:gridCol w="2895600"/>
              </a:tblGrid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데이터셋명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2020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읍면동별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세대당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도시공원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면적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산림빅데이터거래소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서울특별시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역사마스터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정류소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행정안전부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지역별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행정동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연령별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주민등록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생활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집객시설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영역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지역분석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개폐업수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번지별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공시지가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캠퍼스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행정동단위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분기별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추정매출액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캠퍼스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행정구역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동별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통계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기상청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폭염일수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기상청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국가기후데이터센터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039100" y="2311400"/>
          <a:ext cx="9766300" cy="6819900"/>
        </p:xfrm>
        <a:graphic>
          <a:graphicData uri="http://schemas.openxmlformats.org/drawingml/2006/table">
            <a:tbl>
              <a:tblPr/>
              <a:tblGrid>
                <a:gridCol w="5918200"/>
                <a:gridCol w="38481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참고문헌명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저자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AWS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도시열섬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분포의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특성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b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</a:b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- 2005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2019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온도측정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자료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비교를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-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박세홍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배웅규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The Social Equity of Urban Parks in High-Density Urban Areas: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 Case Study in the Core Area of Beijing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배웅규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/Bae, Woongkyoo 1(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김다혜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/Dahye Kim 2(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The Social Equity of Urban Parks in High-Density Urban Areas: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 Case Study in the Core Area of Beijing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Kaiqi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Mingze Chen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GIS-based multi‐criteria analysis for sustainable urban green spaces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planning in emerging towns of Ethiopia: the case of Sululta town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Eshetu Gelan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Green space accessibility helps buffer declined mental health during the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COVID-19 pandemic: evidence from big data in the United Kingdom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Kwan Ok Lee, Ke Michael Mai &amp; Souneil Park 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Multi-method analysis of urban green space accessibility: Influences of land use, greenery types, and individual characteristics factors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Kaiqi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Mingze Chen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Demand for parks and perceived accessibility as key determinants of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urban park use behavior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Jingyuan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Puay Yok Tan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MIT Terrascope 2024 – Economic Feasibility (Terrascope Webpage)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검색일자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. 2025.06.21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https://terrascope2024.mit.edu/?page_id=158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Impacts of perceived safety and beauty of park environments on time spent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in parks: Examining the potential of street view imagery and phone-based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GPS data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Hanlin Zhou,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Jue Wang,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Kathi Wilson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뉴스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1, “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35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넘긴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9→58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일로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늘어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”…‘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열섬효과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’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대도시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폭염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검색일자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:25.06.21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https://www.donga.com/news/Society/article/all/20240628/125670797/1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355600" y="266700"/>
            <a:ext cx="146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07.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부록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600" y="1828800"/>
            <a:ext cx="4152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활용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데이터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목록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출처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9100" y="1828800"/>
            <a:ext cx="19685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참고문헌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4051300"/>
            <a:ext cx="4318000" cy="2921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29200" y="4051300"/>
            <a:ext cx="4445000" cy="292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39300" y="4051300"/>
            <a:ext cx="3886200" cy="2921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703300" y="4051300"/>
            <a:ext cx="3898900" cy="292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445500" y="381000"/>
            <a:ext cx="1397000" cy="1718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2540000" y="7277100"/>
            <a:ext cx="3263900" cy="326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" y="7645400"/>
            <a:ext cx="774700" cy="88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62000" y="2425700"/>
            <a:ext cx="157353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선형공원은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길고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좁은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조성된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공원으로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기존의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도로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철도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수로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고가도로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폐선부지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연결형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녹지공간입니다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보행자와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자전거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중심의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이동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여가활동이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속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그린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인프라로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Regular"/>
              </a:rPr>
              <a:t>기능합니다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900" y="16256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선형공원이란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5800" y="70358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도시정비뉴스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연남동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경의선숲길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카페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·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음식점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상권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확장된다</a:t>
            </a:r>
            <a:r>
              <a:rPr lang="en-US" sz="11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45100" y="70358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연합뉴스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서초구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양재천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복원사업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ja-JP" sz="1100" b="false" i="false" u="none" strike="noStrike">
                <a:solidFill>
                  <a:srgbClr val="000000"/>
                </a:solidFill>
                <a:ea typeface="Pretendard ExtraLight"/>
              </a:rPr>
              <a:t>英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'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그린월드어워즈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'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은상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수상</a:t>
            </a:r>
            <a:r>
              <a:rPr lang="en-US" sz="11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19300" y="3530600"/>
            <a:ext cx="14224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경의선숲길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86500" y="3530600"/>
            <a:ext cx="20447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양재천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생태공원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75800" y="70358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: NewYork.kr 「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뉴욕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하이라인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파크</a:t>
            </a:r>
            <a:r>
              <a:rPr lang="en-US" sz="11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44200" y="3530600"/>
            <a:ext cx="17653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하이라인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파크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639800" y="70358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: realestate.com.au 「Cynthea Teague Crescent, Greenway</a:t>
            </a:r>
            <a:r>
              <a:rPr lang="en-US" sz="11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03400" y="3530600"/>
            <a:ext cx="2362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크레센트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Medium"/>
              </a:rPr>
              <a:t>그린웨이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7900" y="8610600"/>
            <a:ext cx="163322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선형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자원은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철도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고가도로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수로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도시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곳곳에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존재하는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길고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단절된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유휴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인프라입니다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이러한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공간은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선형공원으로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전환될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경우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열섬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완화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보행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회복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지역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활성화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도시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문제를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통합적으로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해결할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수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있는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높은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공간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잠재력을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지닙니다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/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600" y="7670800"/>
            <a:ext cx="3251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선형공원의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잠재력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5600" y="2667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01.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서론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87800" y="2349500"/>
            <a:ext cx="3048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0" y="2349500"/>
            <a:ext cx="304800" cy="33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4900" y="838200"/>
            <a:ext cx="1930400" cy="3556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72200" y="-38100"/>
            <a:ext cx="1930400" cy="529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2100" y="3695700"/>
            <a:ext cx="406400" cy="431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3741400" y="2590800"/>
            <a:ext cx="381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10</a:t>
            </a:r>
            <a:r>
              <a:rPr lang="ko-KR" sz="600" b="false" i="false" u="none" strike="noStrike">
                <a:solidFill>
                  <a:srgbClr val="FC5230"/>
                </a:solidFill>
                <a:ea typeface="Pretendard SemiBold"/>
              </a:rPr>
              <a:t>배</a:t>
            </a: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600" b="false" i="false" u="none" strike="noStrike">
                <a:solidFill>
                  <a:srgbClr val="FC5230"/>
                </a:solidFill>
                <a:ea typeface="Pretendard SemiBold"/>
              </a:rPr>
              <a:t>차이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3124200"/>
            <a:ext cx="2159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1828800"/>
            <a:ext cx="2743200" cy="163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0" y="2108200"/>
            <a:ext cx="6096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3124200"/>
            <a:ext cx="6604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169900" y="2171700"/>
            <a:ext cx="1016000" cy="939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3124200"/>
            <a:ext cx="6604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3124200"/>
            <a:ext cx="6604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10900" y="3124200"/>
            <a:ext cx="660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82300" y="3124200"/>
            <a:ext cx="228600" cy="38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036300" y="1612900"/>
            <a:ext cx="20828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[ 10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년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서울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7 ~ 8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월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폭염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일수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추이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  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85800" y="3022600"/>
            <a:ext cx="127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85800" y="2006600"/>
            <a:ext cx="127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807700" y="3492500"/>
            <a:ext cx="2273300" cy="8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기상청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국가기후데이터센터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폭염일수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통계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(2014–2024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서울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직접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재가공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66400" y="3695700"/>
            <a:ext cx="3175000" cy="19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서울시의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8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월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폭염일수가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지난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10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년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사이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10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배가량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증가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78000" y="1524000"/>
            <a:ext cx="3365500" cy="1968500"/>
          </a:xfrm>
          <a:prstGeom prst="rect">
            <a:avLst/>
          </a:prstGeom>
          <a:effectLst>
            <a:outerShdw dir="3180000" dist="0" blurRad="33796">
              <a:srgbClr val="1B296A">
                <a:alpha val="56000"/>
              </a:srgbClr>
            </a:outerShdw>
          </a:effectLst>
        </p:spPr>
      </p:pic>
      <p:sp>
        <p:nvSpPr>
          <p:cNvPr name="TextBox 28" id="28"/>
          <p:cNvSpPr txBox="true"/>
          <p:nvPr/>
        </p:nvSpPr>
        <p:spPr>
          <a:xfrm rot="0">
            <a:off x="14655800" y="1981200"/>
            <a:ext cx="3009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서울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35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도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넘긴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날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9→58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일로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늘어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… ‘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열섬효과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’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대도시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폭염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위험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693900" y="2514600"/>
            <a:ext cx="2717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...</a:t>
            </a:r>
          </a:p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"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특히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지난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2018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년엔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35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도를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넘는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날이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21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일을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기록했는데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05410"/>
              </a:lnSpc>
            </a:pP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이는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앞서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10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년간의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일수를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합친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것보다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많은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수준이다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 "</a:t>
            </a:r>
          </a:p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....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4693900" y="1816100"/>
            <a:ext cx="2895600" cy="76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 rot="0">
            <a:off x="14693900" y="1879600"/>
            <a:ext cx="2895600" cy="38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>
            <a:alphaModFix amt="56000"/>
          </a:blip>
          <a:stretch>
            <a:fillRect/>
          </a:stretch>
        </p:blipFill>
        <p:spPr>
          <a:xfrm rot="0">
            <a:off x="14693900" y="3187700"/>
            <a:ext cx="2895600" cy="508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4782800" y="1676400"/>
            <a:ext cx="6985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600" b="false" i="false" u="none" strike="noStrike">
                <a:solidFill>
                  <a:srgbClr val="595959">
                    <a:alpha val="50196"/>
                  </a:srgbClr>
                </a:solidFill>
                <a:ea typeface="esamanru OTF Light"/>
              </a:rPr>
              <a:t>뉴스</a:t>
            </a:r>
            <a:r>
              <a:rPr lang="en-US" sz="600" b="false" i="false" u="none" strike="noStrike">
                <a:solidFill>
                  <a:srgbClr val="595959">
                    <a:alpha val="50196"/>
                  </a:srgbClr>
                </a:solidFill>
                <a:latin typeface="esamanru OTF Light"/>
              </a:rPr>
              <a:t> 1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4693900" y="1689100"/>
            <a:ext cx="88900" cy="88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5519400" y="3746500"/>
            <a:ext cx="13208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서울시의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열섬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악화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7" id="37"/>
          <p:cNvSpPr txBox="true"/>
          <p:nvPr/>
        </p:nvSpPr>
        <p:spPr>
          <a:xfrm rot="0">
            <a:off x="393700" y="1917700"/>
            <a:ext cx="26543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녹지의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93700" y="2362200"/>
            <a:ext cx="3581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식물의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증산작용이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공기를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식히고</a:t>
            </a:r>
          </a:p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토양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·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그늘이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지면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온도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상승을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억제함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0" id="40"/>
          <p:cNvSpPr txBox="true"/>
          <p:nvPr/>
        </p:nvSpPr>
        <p:spPr>
          <a:xfrm rot="0">
            <a:off x="4699000" y="2362200"/>
            <a:ext cx="5041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도심부는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녹지가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부족하고</a:t>
            </a:r>
          </a:p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아스팔트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콘크리트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등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불투수면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비율이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높음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8689"/>
              </a:lnSpc>
            </a:pP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-&gt;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낮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동안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열을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흡수하고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밤에도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열을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방출하지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못함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699000" y="1917700"/>
            <a:ext cx="37846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녹지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불균형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=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열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축적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불균형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01700" y="3733800"/>
            <a:ext cx="800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하지만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서울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도심은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빽빽한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건물과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도로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,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철도로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녹지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확보가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어려움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9400" y="4229100"/>
            <a:ext cx="406400" cy="4318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889000" y="4254500"/>
            <a:ext cx="800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제한된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공간을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활용하기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위해서는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선형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자원을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활용한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`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선형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공원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`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조성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46100" y="5689600"/>
            <a:ext cx="8521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자원은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철도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고가도로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수로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곳곳에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존재하는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길고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좁은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유휴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인프라입니다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46100" y="6159500"/>
            <a:ext cx="2832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선형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공원이란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46100" y="6667500"/>
            <a:ext cx="9042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자원을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녹지를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확장하여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공원으로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열섬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보행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복합적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해결할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잠재력을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지닙니다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46100" y="5181600"/>
            <a:ext cx="2832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선형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자원이란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496300" y="444500"/>
            <a:ext cx="1206500" cy="17538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55600" y="7962900"/>
            <a:ext cx="774700" cy="8890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7797800" y="-2501900"/>
            <a:ext cx="2679700" cy="175387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977900" y="8928100"/>
            <a:ext cx="16370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행정동별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도시환경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·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녹지여건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·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활동특성을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분석하여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선형공원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조성이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시급한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우선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입지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행정동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선정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31900" y="8051800"/>
            <a:ext cx="3251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목표</a:t>
            </a:r>
          </a:p>
        </p:txBody>
      </p:sp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944100" y="5524500"/>
            <a:ext cx="2438400" cy="1651000"/>
          </a:xfrm>
          <a:prstGeom prst="rect">
            <a:avLst/>
          </a:prstGeom>
        </p:spPr>
      </p:pic>
      <p:sp>
        <p:nvSpPr>
          <p:cNvPr name="TextBox 57" id="57"/>
          <p:cNvSpPr txBox="true"/>
          <p:nvPr/>
        </p:nvSpPr>
        <p:spPr>
          <a:xfrm rot="0">
            <a:off x="10020300" y="7213600"/>
            <a:ext cx="2286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도시정비뉴스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연남동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경의선숲길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카페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·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음식점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상권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확장된다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0782300" y="5219700"/>
            <a:ext cx="8128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경의선숲길</a:t>
            </a:r>
          </a:p>
        </p:txBody>
      </p:sp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534900" y="5524500"/>
            <a:ext cx="2501900" cy="16383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12649200" y="7200900"/>
            <a:ext cx="22606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연합뉴스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서초구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양재천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복원사업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ja-JP" sz="600" b="false" i="false" u="none" strike="noStrike">
                <a:solidFill>
                  <a:srgbClr val="000000"/>
                </a:solidFill>
                <a:ea typeface="Pretendard ExtraLight"/>
              </a:rPr>
              <a:t>英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'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그린월드어워즈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'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은상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수상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246100" y="5232400"/>
            <a:ext cx="1143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양재천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생태공원</a:t>
            </a:r>
          </a:p>
        </p:txBody>
      </p:sp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240000" y="5511800"/>
            <a:ext cx="2209800" cy="16637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15189200" y="7213600"/>
            <a:ext cx="22987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NewYork.kr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뉴욕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하이라인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파크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862300" y="5219700"/>
            <a:ext cx="1003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하이라인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파크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55600" y="266700"/>
            <a:ext cx="9906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02.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문제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배경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필요성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51500" y="5473700"/>
            <a:ext cx="546100" cy="58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01400" y="5473700"/>
            <a:ext cx="546100" cy="58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57200" y="3721100"/>
            <a:ext cx="5626100" cy="345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060700" y="723900"/>
            <a:ext cx="406400" cy="3467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501900" y="2311400"/>
            <a:ext cx="1714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데이터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수집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전처리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3009900"/>
            <a:ext cx="2794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08200" y="4025900"/>
            <a:ext cx="279400" cy="279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108200" y="6896100"/>
            <a:ext cx="279400" cy="279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08200" y="5600700"/>
            <a:ext cx="279400" cy="279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01900" y="33782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세대당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공원면적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01900" y="36576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공원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비율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01900" y="4406900"/>
            <a:ext cx="10287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지하철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01900" y="4686300"/>
            <a:ext cx="8636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버스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89200" y="4953000"/>
            <a:ext cx="2019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1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만명당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지하철역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89200" y="5219700"/>
            <a:ext cx="2374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1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만명당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버스정류장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수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501900" y="59690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01900" y="62357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유동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01900" y="65024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집객시설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01900" y="7264400"/>
            <a:ext cx="19558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- 5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년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평균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공시지가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01900" y="7531100"/>
            <a:ext cx="1384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매출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476500" y="2997200"/>
            <a:ext cx="11430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녹지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부족도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01900" y="4025900"/>
            <a:ext cx="1028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01900" y="5588000"/>
            <a:ext cx="10287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사회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수요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01900" y="6883400"/>
            <a:ext cx="13335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경제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SemiBold"/>
              </a:rPr>
              <a:t>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부지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SemiBold"/>
              </a:rPr>
              <a:t>여건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2921000" y="7188200"/>
            <a:ext cx="723900" cy="34544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638300" y="8775700"/>
            <a:ext cx="3302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행정동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단위로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통합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정제하여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분석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구축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902700" y="3581400"/>
            <a:ext cx="4051300" cy="355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594600" y="2247900"/>
            <a:ext cx="2070100" cy="2857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4546600" y="4203700"/>
            <a:ext cx="8140700" cy="3530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407400" y="1003300"/>
            <a:ext cx="406400" cy="2870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442200" y="2921000"/>
            <a:ext cx="749300" cy="7493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7442200" y="3238500"/>
            <a:ext cx="7493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세대당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공원면적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29600" y="2921000"/>
            <a:ext cx="749300" cy="7493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8242300" y="3238500"/>
            <a:ext cx="7493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공원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비율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42400" y="2921000"/>
            <a:ext cx="749300" cy="7493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9042400" y="3175000"/>
            <a:ext cx="74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만명당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버스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정류장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23200" y="3695700"/>
            <a:ext cx="749300" cy="7493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7823200" y="4000500"/>
            <a:ext cx="7493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생활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661400" y="3695700"/>
            <a:ext cx="749300" cy="7493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8661400" y="3962400"/>
            <a:ext cx="74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년</a:t>
            </a:r>
            <a:r>
              <a:rPr lang="en-US" sz="8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평균</a:t>
            </a:r>
          </a:p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FFFFF"/>
                </a:solidFill>
                <a:ea typeface="Pretendard Regular"/>
              </a:rPr>
              <a:t>공시지가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039100" y="2298700"/>
            <a:ext cx="1206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최종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변수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선정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8407400" y="-12700"/>
            <a:ext cx="406400" cy="35306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7454900" y="1612900"/>
            <a:ext cx="2349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클러스터링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후보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행정동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선정</a:t>
            </a:r>
          </a:p>
        </p:txBody>
      </p: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150100" y="5105400"/>
            <a:ext cx="2984500" cy="2146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432800" y="3683000"/>
            <a:ext cx="406400" cy="28702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7950200" y="4978400"/>
            <a:ext cx="13970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Agglomerative</a:t>
            </a:r>
          </a:p>
        </p:txBody>
      </p: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150100" y="7607300"/>
            <a:ext cx="2959100" cy="2120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432800" y="6172200"/>
            <a:ext cx="406400" cy="28702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8216900" y="7480300"/>
            <a:ext cx="8763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K-Means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0350500" y="3848100"/>
            <a:ext cx="8140700" cy="41021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4211300" y="-368300"/>
            <a:ext cx="406400" cy="41021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2954000" y="1536700"/>
            <a:ext cx="2959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휴리스틱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알고리즘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최적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행정동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선정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992100" y="3619500"/>
            <a:ext cx="26162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Q(x) = ∑ (wᵢ · Zᵢ),  i = 1 to 5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236700" y="1003300"/>
            <a:ext cx="406400" cy="2870200"/>
          </a:xfrm>
          <a:prstGeom prst="rect">
            <a:avLst/>
          </a:prstGeom>
        </p:spPr>
      </p:pic>
      <p:sp>
        <p:nvSpPr>
          <p:cNvPr name="TextBox 61" id="61"/>
          <p:cNvSpPr txBox="true"/>
          <p:nvPr/>
        </p:nvSpPr>
        <p:spPr>
          <a:xfrm rot="0">
            <a:off x="13284200" y="2298700"/>
            <a:ext cx="2362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변수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중요도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설정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(AHP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적용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)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4236700" y="2946400"/>
            <a:ext cx="406400" cy="2870200"/>
          </a:xfrm>
          <a:prstGeom prst="rect">
            <a:avLst/>
          </a:prstGeom>
        </p:spPr>
      </p:pic>
      <p:sp>
        <p:nvSpPr>
          <p:cNvPr name="TextBox 63" id="63"/>
          <p:cNvSpPr txBox="true"/>
          <p:nvPr/>
        </p:nvSpPr>
        <p:spPr>
          <a:xfrm rot="0">
            <a:off x="13779500" y="4241800"/>
            <a:ext cx="1371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INTER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지수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계산</a:t>
            </a:r>
          </a:p>
        </p:txBody>
      </p:sp>
      <p:pic>
        <p:nvPicPr>
          <p:cNvPr name="Picture 64" id="6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4122400" y="5346700"/>
            <a:ext cx="635000" cy="28702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258800" y="4648200"/>
            <a:ext cx="2489200" cy="8128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017500" y="7086600"/>
            <a:ext cx="2857500" cy="1612900"/>
          </a:xfrm>
          <a:prstGeom prst="rect">
            <a:avLst/>
          </a:prstGeom>
        </p:spPr>
      </p:pic>
      <p:sp>
        <p:nvSpPr>
          <p:cNvPr name="TextBox 67" id="67"/>
          <p:cNvSpPr txBox="true"/>
          <p:nvPr/>
        </p:nvSpPr>
        <p:spPr>
          <a:xfrm rot="0">
            <a:off x="13512800" y="6540500"/>
            <a:ext cx="180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거리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및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외곽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조건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기반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휴리스틱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최적화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017500" y="2768600"/>
            <a:ext cx="28956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각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변수의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중요도는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CV × IG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→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중요도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비율로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쌍대비교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행렬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→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고유벡터로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가중치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도출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(AHP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방식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유사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적용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→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고유벡터로부터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가중치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w₁ ~ w₅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도출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226800" y="3517900"/>
            <a:ext cx="1092200" cy="13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800" b="false" i="false" u="none" strike="noStrike">
                <a:solidFill>
                  <a:srgbClr val="787878"/>
                </a:solidFill>
                <a:ea typeface="Pretendard Regular"/>
              </a:rPr>
              <a:t>행정동의</a:t>
            </a:r>
            <a:r>
              <a:rPr lang="en-US" sz="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787878"/>
                </a:solidFill>
                <a:ea typeface="Pretendard Regular"/>
              </a:rPr>
              <a:t>실제</a:t>
            </a:r>
            <a:r>
              <a:rPr lang="en-US" sz="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787878"/>
                </a:solidFill>
                <a:ea typeface="Pretendard Regular"/>
              </a:rPr>
              <a:t>데이터</a:t>
            </a:r>
            <a:r>
              <a:rPr lang="en-US" sz="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787878"/>
                </a:solidFill>
                <a:ea typeface="Pretendard Regular"/>
              </a:rPr>
              <a:t>값</a:t>
            </a:r>
            <a:r>
              <a:rPr lang="en-US" sz="800" b="false" i="false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0922000" y="3378200"/>
            <a:ext cx="355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 Zᵢ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068300" y="5537200"/>
            <a:ext cx="28956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중심지와의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유입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·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유출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통행량을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기준으로</a:t>
            </a:r>
          </a:p>
          <a:p>
            <a:pPr algn="l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해당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지역의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중심성과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연결성을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수치화</a:t>
            </a:r>
          </a:p>
          <a:p>
            <a:pPr algn="l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값이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클수록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→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중심성과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상호작용이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강한</a:t>
            </a:r>
            <a:r>
              <a:rPr lang="en-US" sz="11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787878"/>
                </a:solidFill>
                <a:ea typeface="Pretendard Regular"/>
              </a:rPr>
              <a:t>지역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3017500" y="9067800"/>
            <a:ext cx="29972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0E6CA5"/>
                </a:solidFill>
                <a:ea typeface="Pretendard Bold"/>
              </a:rPr>
              <a:t>결과</a:t>
            </a:r>
            <a:r>
              <a:rPr lang="en-US" sz="1700" b="false" i="false" u="none" strike="noStrike">
                <a:solidFill>
                  <a:srgbClr val="0E6CA5"/>
                </a:solidFill>
                <a:latin typeface="Pretendard Bold"/>
              </a:rPr>
              <a:t> -&gt; '</a:t>
            </a:r>
            <a:r>
              <a:rPr lang="ko-KR" sz="1700" b="false" i="false" u="none" strike="noStrike">
                <a:solidFill>
                  <a:srgbClr val="0E6CA5"/>
                </a:solidFill>
                <a:ea typeface="Pretendard Bold"/>
              </a:rPr>
              <a:t>제기동</a:t>
            </a:r>
            <a:r>
              <a:rPr lang="en-US" sz="1700" b="false" i="false" u="none" strike="noStrike">
                <a:solidFill>
                  <a:srgbClr val="0E6CA5"/>
                </a:solidFill>
                <a:latin typeface="Pretendard Bold"/>
              </a:rPr>
              <a:t>', '</a:t>
            </a:r>
            <a:r>
              <a:rPr lang="ko-KR" sz="1700" b="false" i="false" u="none" strike="noStrike">
                <a:solidFill>
                  <a:srgbClr val="0E6CA5"/>
                </a:solidFill>
                <a:ea typeface="Pretendard Bold"/>
              </a:rPr>
              <a:t>종암동</a:t>
            </a:r>
            <a:r>
              <a:rPr lang="en-US" sz="1700" b="false" i="false" u="none" strike="noStrike">
                <a:solidFill>
                  <a:srgbClr val="0E6CA5"/>
                </a:solidFill>
                <a:latin typeface="Pretendard Bold"/>
              </a:rPr>
              <a:t>', '</a:t>
            </a:r>
            <a:r>
              <a:rPr lang="ko-KR" sz="1700" b="false" i="false" u="none" strike="noStrike">
                <a:solidFill>
                  <a:srgbClr val="0E6CA5"/>
                </a:solidFill>
                <a:ea typeface="Pretendard Bold"/>
              </a:rPr>
              <a:t>석관동</a:t>
            </a:r>
            <a:r>
              <a:rPr lang="en-US" sz="1700" b="false" i="false" u="none" strike="noStrike">
                <a:solidFill>
                  <a:srgbClr val="0E6CA5"/>
                </a:solidFill>
                <a:latin typeface="Pretendard Bold"/>
              </a:rPr>
              <a:t>'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536700" y="1473200"/>
            <a:ext cx="2286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로드맵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355600" y="266700"/>
            <a:ext cx="400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프레임워크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950700" y="6502400"/>
            <a:ext cx="6604000" cy="35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2806700"/>
            <a:ext cx="5994400" cy="44958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451600" y="3187700"/>
          <a:ext cx="6007100" cy="4330700"/>
        </p:xfrm>
        <a:graphic>
          <a:graphicData uri="http://schemas.openxmlformats.org/drawingml/2006/table">
            <a:tbl>
              <a:tblPr/>
              <a:tblGrid>
                <a:gridCol w="2159000"/>
                <a:gridCol w="3848100"/>
              </a:tblGrid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처리방식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세대당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공원면적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np.log1p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적용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변환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공원값의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극단치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대응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로그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변환으로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안정성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정보값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왜도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왜곡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해결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히스토그램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기준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왜곡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완화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로그값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목적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모델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성능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해석력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개선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원본값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목적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보고서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·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시각화에는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원본값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사용이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더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직관적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473200" y="7112000"/>
            <a:ext cx="5029200" cy="60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대부분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값은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0~30㎡/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세대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구간에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몰려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있고</a:t>
            </a:r>
          </a:p>
          <a:p>
            <a:pPr algn="l" lvl="0">
              <a:lnSpc>
                <a:spcPct val="118689"/>
              </a:lnSpc>
            </a:pP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일부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수백</a:t>
            </a:r>
            <a:r>
              <a:rPr lang="en-US" sz="1700" b="false" i="false" u="none" strike="noStrike">
                <a:solidFill>
                  <a:srgbClr val="595959"/>
                </a:solidFill>
                <a:ea typeface="Pretendard SemiBold"/>
              </a:rPr>
              <a:t>㎡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의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값이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긴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꼬리를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형성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→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비대칭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분포</a:t>
            </a:r>
            <a:r>
              <a:rPr lang="en-US" sz="1700" b="false" i="false" u="none" strike="noStrike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1700" b="false" i="false" u="none" strike="noStrike">
                <a:solidFill>
                  <a:srgbClr val="595959"/>
                </a:solidFill>
                <a:ea typeface="Pretendard SemiBold"/>
              </a:rPr>
              <a:t>고분산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3900" y="1625600"/>
            <a:ext cx="394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녹지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부족도에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61100" y="3162300"/>
            <a:ext cx="1219200" cy="11264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40000" y="8407400"/>
            <a:ext cx="87376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모델용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피처로는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로그값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활용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/ 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시각화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‧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정책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해석에는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원본값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유지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→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이중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전략으로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해석력과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안정성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동시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Bold"/>
              </a:rPr>
              <a:t>확보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4871700" y="2019300"/>
            <a:ext cx="635000" cy="2908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211300" y="3251200"/>
            <a:ext cx="2019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행정동별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Regular"/>
              </a:rPr>
              <a:t>세대수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7785100"/>
            <a:ext cx="774700" cy="88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871700" y="3289300"/>
            <a:ext cx="635000" cy="2908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211300" y="4521200"/>
            <a:ext cx="2247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595959"/>
                </a:solidFill>
                <a:latin typeface="Pretendard Medium"/>
              </a:rPr>
              <a:t>1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세대당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공원면적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871700" y="4343400"/>
            <a:ext cx="635000" cy="29083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211300" y="5575300"/>
            <a:ext cx="2247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총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공원면적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Medium"/>
              </a:rPr>
              <a:t> (㎡)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4871700" y="5372100"/>
            <a:ext cx="635000" cy="29083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4439900" y="6604000"/>
            <a:ext cx="157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행정동</a:t>
            </a:r>
            <a:r>
              <a:rPr lang="en-US" sz="24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400" b="false" i="false" u="none" strike="noStrike">
                <a:solidFill>
                  <a:srgbClr val="595959"/>
                </a:solidFill>
                <a:ea typeface="Pretendard Medium"/>
              </a:rPr>
              <a:t>면적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744700" y="7353300"/>
            <a:ext cx="1181100" cy="2908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4071600" y="8496300"/>
            <a:ext cx="26924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공원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비율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=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총공원면적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/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행정동</a:t>
            </a: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1800" b="false" i="false" u="none" strike="noStrike">
                <a:solidFill>
                  <a:srgbClr val="FFFFFF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6800" y="2425700"/>
            <a:ext cx="394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세대당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공원면적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728700" y="2425700"/>
            <a:ext cx="20193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공원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비율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55600" y="266700"/>
            <a:ext cx="400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프레임워크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4305300"/>
            <a:ext cx="4000500" cy="2692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07100" y="4305300"/>
            <a:ext cx="4711700" cy="2692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0" y="4305300"/>
            <a:ext cx="3314700" cy="2717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27200" y="4330700"/>
            <a:ext cx="3289300" cy="2717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7353300"/>
            <a:ext cx="59690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346700" y="3962400"/>
            <a:ext cx="406400" cy="8166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23900" y="1625600"/>
            <a:ext cx="394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접근성에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4600" y="2425700"/>
            <a:ext cx="267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지하철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17500" y="2425700"/>
            <a:ext cx="27559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인구당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83400" y="2425700"/>
            <a:ext cx="267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버스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600" y="3098800"/>
            <a:ext cx="28702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지하철역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위경도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확보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경계와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지하철역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83400" y="3098800"/>
            <a:ext cx="34925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버스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정류장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위경도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확보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경계와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행정도별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버스정류장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4600" y="7543800"/>
            <a:ext cx="21082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밀도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기반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접근성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보정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83400" y="7543800"/>
            <a:ext cx="1892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밀도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기반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접근성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보정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17500" y="3098800"/>
            <a:ext cx="34925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총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확보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지하철역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÷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× 10,000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버스정류장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÷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× 10,000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58800" y="71501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행정동별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지하철역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시각화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역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/㎢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단위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50000" y="71501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행정동별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버스정류장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시각화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정류장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/㎢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단위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5400" y="71501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지하철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히스토그램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 / 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버스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히스토그램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813800" y="939800"/>
            <a:ext cx="889000" cy="16700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197100" y="9080500"/>
            <a:ext cx="8750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→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지표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병행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사용으로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공간적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‧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생활적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접근성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모두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고려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" y="8407400"/>
            <a:ext cx="774700" cy="889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55600" y="266700"/>
            <a:ext cx="400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프레임워크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0800" y="4368800"/>
            <a:ext cx="4521200" cy="300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64300" y="4368800"/>
            <a:ext cx="4749800" cy="284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99900" y="4368800"/>
            <a:ext cx="5549900" cy="276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23900" y="1625600"/>
            <a:ext cx="394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사회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수요에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5000" y="2425700"/>
            <a:ext cx="267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>
                <a:solidFill>
                  <a:srgbClr val="0E6CA5"/>
                </a:solidFill>
                <a:latin typeface="Pretendard SemiBold"/>
              </a:rPr>
              <a:t>-</a:t>
            </a:r>
            <a:r>
              <a:rPr lang="ko-KR" sz="32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  <a:r>
              <a:rPr lang="en-US" sz="32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05000" y="3187700"/>
            <a:ext cx="34036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단위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/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4700" y="2425700"/>
            <a:ext cx="267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유동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4700" y="3187700"/>
            <a:ext cx="34925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시간대별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유동인구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데이터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시간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·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요일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)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1300" y="2425700"/>
            <a:ext cx="27559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집객시설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41300" y="3187700"/>
            <a:ext cx="34925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싱글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단위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집객시설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데이터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집객시설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/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30400" y="7366000"/>
            <a:ext cx="32893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행정동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면적당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인구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명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/㎢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정규성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확인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목적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19900" y="73660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상위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행정동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유동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인구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비교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시간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·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요일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평균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체류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수요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9200" y="7366000"/>
            <a:ext cx="40386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행정동별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집객시설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비중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시각화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면적당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주요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시설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1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1100" b="false" i="false" u="none" strike="noStrike">
                <a:solidFill>
                  <a:srgbClr val="000000"/>
                </a:solidFill>
                <a:latin typeface="Pretendard ExtraLight"/>
              </a:rPr>
              <a:t> Top 25)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13800" y="673100"/>
            <a:ext cx="889000" cy="16700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197100" y="8826500"/>
            <a:ext cx="12141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모든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변수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행정동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면적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기준으로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밀도화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-&gt;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정적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+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동적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+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기능적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사회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수요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반영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8140700"/>
            <a:ext cx="774700" cy="889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55600" y="266700"/>
            <a:ext cx="400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프레임워크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845800" y="3835400"/>
          <a:ext cx="4787900" cy="4089400"/>
        </p:xfrm>
        <a:graphic>
          <a:graphicData uri="http://schemas.openxmlformats.org/drawingml/2006/table">
            <a:tbl>
              <a:tblPr/>
              <a:tblGrid>
                <a:gridCol w="1727200"/>
                <a:gridCol w="3073400"/>
              </a:tblGrid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추정매출액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변환값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사직동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561,650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상정동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92,038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청운효자동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433,498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평정동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135,760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부앙동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142,144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4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가회동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184,030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3416300" y="2425700"/>
            <a:ext cx="39497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- 5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년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평균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공시지가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16300" y="3098800"/>
            <a:ext cx="41910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공시지가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(W)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로그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변환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(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정규성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면적당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41600" y="3937000"/>
            <a:ext cx="5689600" cy="3797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975100" y="7747000"/>
            <a:ext cx="3022600" cy="19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5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평균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공시지가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 (W) / x: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공시지가</a:t>
            </a:r>
            <a:r>
              <a:rPr lang="en-US" sz="1000" b="false" i="false" u="none" strike="noStrike">
                <a:solidFill>
                  <a:srgbClr val="000000"/>
                </a:solidFill>
                <a:latin typeface="Pretendard ExtraLight"/>
              </a:rPr>
              <a:t> / y: </a:t>
            </a:r>
            <a:r>
              <a:rPr lang="ko-KR" sz="1000" b="false" i="false" u="none" strike="noStrike">
                <a:solidFill>
                  <a:srgbClr val="000000"/>
                </a:solidFill>
                <a:ea typeface="Pretendard ExtraLight"/>
              </a:rPr>
              <a:t>빈도수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1163300" y="2159000"/>
            <a:ext cx="2717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추정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매출액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8700" y="2832100"/>
            <a:ext cx="41910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공시지가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(W)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로그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변환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(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정규성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면적당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9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9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13800" y="673100"/>
            <a:ext cx="889000" cy="16700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197100" y="8826500"/>
            <a:ext cx="121412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모델용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피처로는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로그값을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추가하고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/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보고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‧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시각화용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정제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해석에는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원본값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Bold"/>
              </a:rPr>
              <a:t>유지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8140700"/>
            <a:ext cx="7747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23900" y="1625600"/>
            <a:ext cx="6248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경제부지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여건에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5600" y="266700"/>
            <a:ext cx="40005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프레임워크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346200" y="2844800"/>
          <a:ext cx="3403600" cy="6807200"/>
        </p:xfrm>
        <a:graphic>
          <a:graphicData uri="http://schemas.openxmlformats.org/drawingml/2006/table">
            <a:tbl>
              <a:tblPr/>
              <a:tblGrid>
                <a:gridCol w="673100"/>
                <a:gridCol w="2717800"/>
              </a:tblGrid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No.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세대당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면적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지하철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만명당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지하철역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만명당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버스정류장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유동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집객시설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평균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공시지가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1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541500" y="5334000"/>
            <a:ext cx="546100" cy="584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41900" y="5892800"/>
            <a:ext cx="546100" cy="584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2160000">
            <a:off x="11658600" y="4381500"/>
            <a:ext cx="546100" cy="5842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03200" y="2578100"/>
            <a:ext cx="1219200" cy="1219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903200" y="3086100"/>
            <a:ext cx="12192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세대당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공원면적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185900" y="2578100"/>
            <a:ext cx="1219200" cy="1219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185900" y="3086100"/>
            <a:ext cx="12192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공원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비율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0" y="2578100"/>
            <a:ext cx="1219200" cy="1219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519400" y="2984500"/>
            <a:ext cx="12192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만명당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버스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정류장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00100" y="3835400"/>
            <a:ext cx="1219200" cy="1219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3512800" y="4343400"/>
            <a:ext cx="12192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생활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71700" y="3835400"/>
            <a:ext cx="1219200" cy="1219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884400" y="4267200"/>
            <a:ext cx="12192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년</a:t>
            </a:r>
            <a:r>
              <a:rPr lang="en-US" sz="1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평균</a:t>
            </a:r>
          </a:p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FFFFFF"/>
                </a:solidFill>
                <a:ea typeface="Pretendard Regular"/>
              </a:rPr>
              <a:t>공지시가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900" y="1625600"/>
            <a:ext cx="7493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1.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클러스터링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에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쓰일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전처리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71600" y="6819900"/>
            <a:ext cx="1358900" cy="647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3474700" y="5816600"/>
            <a:ext cx="2679700" cy="340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4262100" y="7632700"/>
            <a:ext cx="1079500" cy="34036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2941300" y="6464300"/>
            <a:ext cx="3619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Bold"/>
              </a:rPr>
              <a:t>Z-score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Bold"/>
              </a:rPr>
              <a:t>표준화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639800" y="7480300"/>
            <a:ext cx="2273300" cy="107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X: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원래의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</a:p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μ: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평균</a:t>
            </a:r>
          </a:p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σ: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표준편차</a:t>
            </a:r>
          </a:p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Z: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표준화된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5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 (Z-score)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49200" y="9042400"/>
            <a:ext cx="43053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서로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다른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단위와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범위를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가진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b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</a:b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변수들을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동일한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기준으로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맞추기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Pretendard ExtraBold"/>
              </a:rPr>
              <a:t>위해</a:t>
            </a:r>
            <a:r>
              <a:rPr lang="en-US" sz="16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55600" y="8597900"/>
            <a:ext cx="5588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489700" y="2273300"/>
            <a:ext cx="3619500" cy="4775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00800" y="2997200"/>
            <a:ext cx="1905000" cy="1270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00800" y="4584700"/>
            <a:ext cx="1905000" cy="1524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05800" y="4635500"/>
            <a:ext cx="1905000" cy="1435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305800" y="2921000"/>
            <a:ext cx="1905000" cy="143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6604000" y="4330700"/>
            <a:ext cx="14859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설명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분산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누적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비율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521700" y="6197600"/>
            <a:ext cx="1485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VIF Bar Chart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369300" y="4330700"/>
            <a:ext cx="17780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PCA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로딩값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(PC1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04000" y="6197600"/>
            <a:ext cx="14859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상관관계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히트맵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918200" y="9245600"/>
            <a:ext cx="483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&lt; 0.5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변수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정보량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부족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18200" y="6908800"/>
            <a:ext cx="14478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상관관계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히트맵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918200" y="71628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→ |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상관계수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| ≥ 0.8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변수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쌍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중복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목적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5918200" y="75565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VIF (Variance Inflation Factor)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918200" y="78740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→ VIF ≥ 10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변수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다중공선성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우려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918200" y="83058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PCA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로딩값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(PC1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기준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918200" y="85725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→ PC1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기여도가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변수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절댓값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400" b="false" i="false" u="none" strike="noStrike">
                <a:solidFill>
                  <a:srgbClr val="000000"/>
                </a:solidFill>
                <a:ea typeface="Pretendard Regular"/>
              </a:rPr>
              <a:t>하위</a:t>
            </a:r>
            <a:r>
              <a:rPr lang="en-US" sz="1400" b="false" i="false" u="none" strike="noStrike">
                <a:solidFill>
                  <a:srgbClr val="000000"/>
                </a:solidFill>
                <a:latin typeface="Pretendard Regular"/>
              </a:rPr>
              <a:t> 50%)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918200" y="8991600"/>
            <a:ext cx="6108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분산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임계값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(Variance Threshold)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398500" y="1714500"/>
            <a:ext cx="2832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SemiBold"/>
              </a:rPr>
              <a:t> [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SemiBold"/>
              </a:rPr>
              <a:t>최종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SemiBold"/>
              </a:rPr>
              <a:t>변수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SemiBold"/>
              </a:rPr>
              <a:t>선정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SemiBold"/>
              </a:rPr>
              <a:t> ]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5600" y="266700"/>
            <a:ext cx="6705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04. 1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: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군집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후보지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